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3"/>
  </p:notesMasterIdLst>
  <p:sldIdLst>
    <p:sldId id="256" r:id="rId2"/>
    <p:sldId id="260" r:id="rId3"/>
    <p:sldId id="258" r:id="rId4"/>
    <p:sldId id="266" r:id="rId5"/>
    <p:sldId id="263" r:id="rId6"/>
    <p:sldId id="265" r:id="rId7"/>
    <p:sldId id="276" r:id="rId8"/>
    <p:sldId id="269" r:id="rId9"/>
    <p:sldId id="278" r:id="rId10"/>
    <p:sldId id="275" r:id="rId11"/>
    <p:sldId id="277" r:id="rId12"/>
    <p:sldId id="274" r:id="rId13"/>
    <p:sldId id="280" r:id="rId14"/>
    <p:sldId id="282" r:id="rId15"/>
    <p:sldId id="272" r:id="rId16"/>
    <p:sldId id="281" r:id="rId17"/>
    <p:sldId id="283" r:id="rId18"/>
    <p:sldId id="279" r:id="rId19"/>
    <p:sldId id="262" r:id="rId20"/>
    <p:sldId id="285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B53DCC4-459A-4E5E-A2D7-8E646CCA3511}">
          <p14:sldIdLst>
            <p14:sldId id="256"/>
            <p14:sldId id="260"/>
            <p14:sldId id="258"/>
            <p14:sldId id="266"/>
            <p14:sldId id="263"/>
            <p14:sldId id="265"/>
            <p14:sldId id="276"/>
            <p14:sldId id="269"/>
            <p14:sldId id="278"/>
            <p14:sldId id="275"/>
            <p14:sldId id="277"/>
            <p14:sldId id="274"/>
            <p14:sldId id="280"/>
            <p14:sldId id="282"/>
            <p14:sldId id="272"/>
            <p14:sldId id="281"/>
            <p14:sldId id="283"/>
            <p14:sldId id="279"/>
            <p14:sldId id="262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3" autoAdjust="0"/>
    <p:restoredTop sz="92639" autoAdjust="0"/>
  </p:normalViewPr>
  <p:slideViewPr>
    <p:cSldViewPr snapToGrid="0">
      <p:cViewPr varScale="1">
        <p:scale>
          <a:sx n="65" d="100"/>
          <a:sy n="65" d="100"/>
        </p:scale>
        <p:origin x="146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16BC4-6F63-4068-ADBA-D3F7A024F921}" type="datetimeFigureOut">
              <a:rPr lang="en-US" smtClean="0"/>
              <a:t>11-May-20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639D8-A276-4318-8779-A3DAD60B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3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639D8-A276-4318-8779-A3DAD60B9D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04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639D8-A276-4318-8779-A3DAD60B9D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73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639D8-A276-4318-8779-A3DAD60B9D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10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639D8-A276-4318-8779-A3DAD60B9D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34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639D8-A276-4318-8779-A3DAD60B9D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96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639D8-A276-4318-8779-A3DAD60B9D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53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639D8-A276-4318-8779-A3DAD60B9D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7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BDCB6-24F3-42F8-8815-67368D2D3E93}" type="datetime1">
              <a:rPr lang="en-US" smtClean="0"/>
              <a:t>11-May-20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8D59E-2A48-4BD5-88FD-9660141A6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82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62C6-5B35-4B59-AE47-9F3923C07288}" type="datetime1">
              <a:rPr lang="en-US" smtClean="0"/>
              <a:t>11-May-20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8D59E-2A48-4BD5-88FD-9660141A6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9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2F3F-FD7D-4C22-871B-08214A37F71B}" type="datetime1">
              <a:rPr lang="en-US" smtClean="0"/>
              <a:t>11-May-20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8D59E-2A48-4BD5-88FD-9660141A6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1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005F-87D0-477D-827D-47DECD798E16}" type="datetime1">
              <a:rPr lang="en-US" smtClean="0"/>
              <a:t>11-May-20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8D59E-2A48-4BD5-88FD-9660141A6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6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D99A-CE9A-4528-9B0D-5B11C61F7BF6}" type="datetime1">
              <a:rPr lang="en-US" smtClean="0"/>
              <a:t>11-May-20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8D59E-2A48-4BD5-88FD-9660141A6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5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C512-E041-4792-B3AF-04D190B66545}" type="datetime1">
              <a:rPr lang="en-US" smtClean="0"/>
              <a:t>11-May-20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8D59E-2A48-4BD5-88FD-9660141A6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1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DC7D-F465-47DF-9E1D-8505F17AEF8A}" type="datetime1">
              <a:rPr lang="en-US" smtClean="0"/>
              <a:t>11-May-20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8D59E-2A48-4BD5-88FD-9660141A6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5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0200-4F88-4185-9A33-E41121D0EE47}" type="datetime1">
              <a:rPr lang="en-US" smtClean="0"/>
              <a:t>11-May-20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8D59E-2A48-4BD5-88FD-9660141A6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508C-15D9-415F-9643-95A469D0CC7F}" type="datetime1">
              <a:rPr lang="en-US" smtClean="0"/>
              <a:t>11-May-20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8D59E-2A48-4BD5-88FD-9660141A6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1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0E77-938B-491C-8136-64BD754BF6B0}" type="datetime1">
              <a:rPr lang="en-US" smtClean="0"/>
              <a:t>11-May-20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8D59E-2A48-4BD5-88FD-9660141A6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7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3377-6BB9-43A8-A676-3DD91707B7B4}" type="datetime1">
              <a:rPr lang="en-US" smtClean="0"/>
              <a:t>11-May-20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8D59E-2A48-4BD5-88FD-9660141A6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0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CFD5C-42FD-478F-81DA-EFF7393D90A0}" type="datetime1">
              <a:rPr lang="en-US" smtClean="0"/>
              <a:t>11-May-20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8D59E-2A48-4BD5-88FD-9660141A6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1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15.wdp"/><Relationship Id="rId4" Type="http://schemas.openxmlformats.org/officeDocument/2006/relationships/image" Target="../media/image28.png"/><Relationship Id="rId9" Type="http://schemas.microsoft.com/office/2007/relationships/hdphoto" Target="../media/hdphoto1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9.wdp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hdphoto" Target="../media/hdphoto20.wdp"/><Relationship Id="rId7" Type="http://schemas.microsoft.com/office/2007/relationships/hdphoto" Target="../media/hdphoto22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microsoft.com/office/2007/relationships/hdphoto" Target="../media/hdphoto21.wdp"/><Relationship Id="rId4" Type="http://schemas.openxmlformats.org/officeDocument/2006/relationships/image" Target="../media/image45.png"/><Relationship Id="rId9" Type="http://schemas.microsoft.com/office/2007/relationships/hdphoto" Target="../media/hdphoto2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chemistry/krafft-point" TargetMode="External"/><Relationship Id="rId2" Type="http://schemas.openxmlformats.org/officeDocument/2006/relationships/hyperlink" Target="https://www.kruss-scientific.com/services/education-theory/glossary/critical-micelle-concentration-cmc-and-surfactant-concentr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harmaexcipients.com/news/are-lipid-based-drug-delivery-systems-in-your-formulation-toolbox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36213"/>
            <a:ext cx="9144000" cy="1252609"/>
          </a:xfrm>
          <a:noFill/>
        </p:spPr>
        <p:txBody>
          <a:bodyPr anchor="t">
            <a:noAutofit/>
          </a:bodyPr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Micelles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773" y="5616178"/>
            <a:ext cx="6858000" cy="1241822"/>
          </a:xfrm>
        </p:spPr>
        <p:txBody>
          <a:bodyPr anchor="ctr">
            <a:normAutofit/>
          </a:bodyPr>
          <a:lstStyle/>
          <a:p>
            <a:r>
              <a:rPr lang="en-US" sz="21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Styliani</a:t>
            </a:r>
            <a:r>
              <a:rPr lang="en-US" sz="21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1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Afroditi</a:t>
            </a:r>
            <a:r>
              <a:rPr lang="en-US" sz="21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1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Mountaki</a:t>
            </a:r>
            <a:r>
              <a:rPr lang="en-US" sz="21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, 1059</a:t>
            </a:r>
            <a:endParaRPr lang="el-GR" sz="21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135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Course</a:t>
            </a:r>
            <a:r>
              <a:rPr lang="el-GR" sz="135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  <a:r>
              <a:rPr lang="en-US" sz="135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Supramolecular Chemistry</a:t>
            </a:r>
            <a:endParaRPr lang="el-GR" sz="135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135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Heraklion 2020</a:t>
            </a:r>
            <a:endParaRPr lang="el-GR" sz="135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7" y="66571"/>
            <a:ext cx="548640" cy="548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6497" y="133142"/>
            <a:ext cx="18982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UNIVERSITY OF CRETE</a:t>
            </a:r>
          </a:p>
          <a:p>
            <a:pPr algn="ctr"/>
            <a:r>
              <a:rPr lang="en-US" sz="1050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DEPARTMENT OF CHEMISTRY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545"/>
          <a:stretch/>
        </p:blipFill>
        <p:spPr>
          <a:xfrm>
            <a:off x="1129227" y="1192068"/>
            <a:ext cx="688554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4380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  <a:cs typeface="Segoe UI Semilight" panose="020B0402040204020203" pitchFamily="34" charset="0"/>
              </a:rPr>
              <a:t>Drug Delivery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84156"/>
            <a:ext cx="2057400" cy="273844"/>
          </a:xfrm>
        </p:spPr>
        <p:txBody>
          <a:bodyPr/>
          <a:lstStyle/>
          <a:p>
            <a:fld id="{D6E8D59E-2A48-4BD5-88FD-9660141A651B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75"/>
          <a:stretch/>
        </p:blipFill>
        <p:spPr>
          <a:xfrm>
            <a:off x="118527" y="1954767"/>
            <a:ext cx="8906941" cy="4206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07869" y="1238041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>
                <a:solidFill>
                  <a:srgbClr val="00B0F0"/>
                </a:solidFill>
                <a:latin typeface="High Tower Text" panose="02040502050506030303" pitchFamily="18" charset="0"/>
              </a:rPr>
              <a:t>R</a:t>
            </a:r>
            <a:r>
              <a:rPr lang="en-US" sz="2400" b="1" i="1" u="sng" dirty="0" smtClean="0">
                <a:solidFill>
                  <a:srgbClr val="00B0F0"/>
                </a:solidFill>
                <a:latin typeface="High Tower Text" panose="02040502050506030303" pitchFamily="18" charset="0"/>
              </a:rPr>
              <a:t>esponsive Micelles</a:t>
            </a:r>
            <a:endParaRPr lang="en-US" sz="2400" b="1" i="1" u="sng" dirty="0">
              <a:solidFill>
                <a:srgbClr val="00B0F0"/>
              </a:solidFill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2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02" y="1051798"/>
            <a:ext cx="7386195" cy="5669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4380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  <a:cs typeface="Segoe UI Semilight" panose="020B0402040204020203" pitchFamily="34" charset="0"/>
              </a:rPr>
              <a:t>Drug Delivery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84156"/>
            <a:ext cx="2057400" cy="273844"/>
          </a:xfrm>
        </p:spPr>
        <p:txBody>
          <a:bodyPr/>
          <a:lstStyle/>
          <a:p>
            <a:fld id="{D6E8D59E-2A48-4BD5-88FD-9660141A651B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6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4380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  <a:cs typeface="Segoe UI Semilight" panose="020B0402040204020203" pitchFamily="34" charset="0"/>
              </a:rPr>
              <a:t>Drug Delivery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84156"/>
            <a:ext cx="2057400" cy="273844"/>
          </a:xfrm>
        </p:spPr>
        <p:txBody>
          <a:bodyPr/>
          <a:lstStyle/>
          <a:p>
            <a:fld id="{D6E8D59E-2A48-4BD5-88FD-9660141A651B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7" y="1315790"/>
            <a:ext cx="2272006" cy="3291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848" y="1060371"/>
            <a:ext cx="2766891" cy="1554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902" y="1525824"/>
            <a:ext cx="3562183" cy="19202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443" y="2777728"/>
            <a:ext cx="2933699" cy="20116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904" y="3734950"/>
            <a:ext cx="3706096" cy="25603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1" y="4892278"/>
            <a:ext cx="469874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2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33" y="2525671"/>
            <a:ext cx="4507079" cy="429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4380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  <a:cs typeface="Segoe UI Semilight" panose="020B0402040204020203" pitchFamily="34" charset="0"/>
              </a:rPr>
              <a:t>Dual Responsive Micelles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84156"/>
            <a:ext cx="2057400" cy="273844"/>
          </a:xfrm>
        </p:spPr>
        <p:txBody>
          <a:bodyPr/>
          <a:lstStyle/>
          <a:p>
            <a:fld id="{D6E8D59E-2A48-4BD5-88FD-9660141A651B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463"/>
            <a:ext cx="3658111" cy="3096057"/>
          </a:xfrm>
          <a:prstGeom prst="rect">
            <a:avLst/>
          </a:prstGeom>
        </p:spPr>
      </p:pic>
      <p:sp>
        <p:nvSpPr>
          <p:cNvPr id="29" name="Freeform 28"/>
          <p:cNvSpPr/>
          <p:nvPr/>
        </p:nvSpPr>
        <p:spPr>
          <a:xfrm>
            <a:off x="3510116" y="1578454"/>
            <a:ext cx="863942" cy="1120501"/>
          </a:xfrm>
          <a:custGeom>
            <a:avLst/>
            <a:gdLst>
              <a:gd name="connsiteX0" fmla="*/ 0 w 863942"/>
              <a:gd name="connsiteY0" fmla="*/ 88114 h 1120501"/>
              <a:gd name="connsiteX1" fmla="*/ 825910 w 863942"/>
              <a:gd name="connsiteY1" fmla="*/ 102862 h 1120501"/>
              <a:gd name="connsiteX2" fmla="*/ 648929 w 863942"/>
              <a:gd name="connsiteY2" fmla="*/ 1120501 h 112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3942" h="1120501">
                <a:moveTo>
                  <a:pt x="0" y="88114"/>
                </a:moveTo>
                <a:cubicBezTo>
                  <a:pt x="358877" y="9456"/>
                  <a:pt x="717755" y="-69202"/>
                  <a:pt x="825910" y="102862"/>
                </a:cubicBezTo>
                <a:cubicBezTo>
                  <a:pt x="934065" y="274926"/>
                  <a:pt x="791497" y="697713"/>
                  <a:pt x="648929" y="112050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4081001" y="2698955"/>
            <a:ext cx="74835" cy="2949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374058" y="1760809"/>
            <a:ext cx="13163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cs typeface="Segoe UI Light" panose="020B0502040204020203" pitchFamily="34" charset="0"/>
              </a:rPr>
              <a:t>Intravenous injection</a:t>
            </a:r>
            <a:endParaRPr lang="en-US" sz="1000" b="1" dirty="0">
              <a:cs typeface="Segoe UI Light" panose="020B0502040204020203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173" y="1031638"/>
            <a:ext cx="3430702" cy="36576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499" y="4686889"/>
            <a:ext cx="3419061" cy="146304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770638" y="6135541"/>
            <a:ext cx="3203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/>
              <a:t>Tumor volume (A) and body weight change (B) in C57BL/6 mice bearing mouse melanoma B16F1 </a:t>
            </a:r>
            <a:r>
              <a:rPr lang="en-US" sz="900" dirty="0" err="1"/>
              <a:t>xenograft</a:t>
            </a:r>
            <a:r>
              <a:rPr lang="en-US" sz="900" dirty="0"/>
              <a:t>. (a) PBS, (b) free PTX (10 mg kg−1), (c) P(L-PTX) (10 mg PTX kg−1) and (d) P(L-SS-PTX) (10 mg PTX kg−1).</a:t>
            </a:r>
          </a:p>
        </p:txBody>
      </p:sp>
    </p:spTree>
    <p:extLst>
      <p:ext uri="{BB962C8B-B14F-4D97-AF65-F5344CB8AC3E}">
        <p14:creationId xmlns:p14="http://schemas.microsoft.com/office/powerpoint/2010/main" val="348444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07" y="2804905"/>
            <a:ext cx="3364993" cy="4053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33" y="4158661"/>
            <a:ext cx="5092282" cy="2686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4380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  <a:cs typeface="Segoe UI Semilight" panose="020B0402040204020203" pitchFamily="34" charset="0"/>
              </a:rPr>
              <a:t>Targeted Responsive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  <a:cs typeface="Segoe UI Semilight" panose="020B0402040204020203" pitchFamily="34" charset="0"/>
              </a:rPr>
              <a:t>Micelles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84156"/>
            <a:ext cx="2057400" cy="273844"/>
          </a:xfrm>
        </p:spPr>
        <p:txBody>
          <a:bodyPr/>
          <a:lstStyle/>
          <a:p>
            <a:fld id="{D6E8D59E-2A48-4BD5-88FD-9660141A651B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9" y="1107235"/>
            <a:ext cx="3030181" cy="30514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9620" y="2194325"/>
            <a:ext cx="2233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 smtClean="0"/>
              <a:t>Dual-responsive morphology change and recovery of DNA1(FAM)-b-PNIPAM183-b-PMA118 micelles detected by DLS and TEM</a:t>
            </a:r>
            <a:endParaRPr lang="en-US" sz="9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53" y="1085729"/>
            <a:ext cx="3550459" cy="171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2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4380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  <a:cs typeface="Segoe UI Semilight" panose="020B0402040204020203" pitchFamily="34" charset="0"/>
              </a:rPr>
              <a:t>Theranostics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84156"/>
            <a:ext cx="2057400" cy="273844"/>
          </a:xfrm>
        </p:spPr>
        <p:txBody>
          <a:bodyPr/>
          <a:lstStyle/>
          <a:p>
            <a:fld id="{D6E8D59E-2A48-4BD5-88FD-9660141A651B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21" y="1174414"/>
            <a:ext cx="8296157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721" y="4244504"/>
            <a:ext cx="5006173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33" y="4527182"/>
            <a:ext cx="3666114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1651" y="6073304"/>
            <a:ext cx="459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 smtClean="0"/>
              <a:t>(A) pH-Triggered </a:t>
            </a:r>
            <a:r>
              <a:rPr lang="en-US" sz="1000" dirty="0"/>
              <a:t>disassembly monitored by DLS and (B) in vitro DOX release of PC- </a:t>
            </a:r>
            <a:r>
              <a:rPr lang="en-US" sz="1000" dirty="0" err="1"/>
              <a:t>hyd</a:t>
            </a:r>
            <a:r>
              <a:rPr lang="en-US" sz="1000" dirty="0"/>
              <a:t>-TPE-DOX micelles</a:t>
            </a:r>
          </a:p>
        </p:txBody>
      </p:sp>
    </p:spTree>
    <p:extLst>
      <p:ext uri="{BB962C8B-B14F-4D97-AF65-F5344CB8AC3E}">
        <p14:creationId xmlns:p14="http://schemas.microsoft.com/office/powerpoint/2010/main" val="89104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7756"/>
            <a:ext cx="5419082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4380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  <a:cs typeface="Segoe UI Semilight" panose="020B0402040204020203" pitchFamily="34" charset="0"/>
              </a:rPr>
              <a:t>Soft Templating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84156"/>
            <a:ext cx="2057400" cy="273844"/>
          </a:xfrm>
        </p:spPr>
        <p:txBody>
          <a:bodyPr/>
          <a:lstStyle/>
          <a:p>
            <a:fld id="{D6E8D59E-2A48-4BD5-88FD-9660141A651B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082" y="1372076"/>
            <a:ext cx="3548405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8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4380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  <a:cs typeface="Segoe UI Semilight" panose="020B0402040204020203" pitchFamily="34" charset="0"/>
              </a:rPr>
              <a:t>Assymetric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  <a:cs typeface="Segoe UI Semilight" panose="020B0402040204020203" pitchFamily="34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  <a:cs typeface="Segoe UI Semilight" panose="020B0402040204020203" pitchFamily="34" charset="0"/>
              </a:rPr>
              <a:t>Mesoporous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  <a:cs typeface="Segoe UI Semilight" panose="020B0402040204020203" pitchFamily="34" charset="0"/>
              </a:rPr>
              <a:t> Synthesis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84156"/>
            <a:ext cx="2057400" cy="273844"/>
          </a:xfrm>
        </p:spPr>
        <p:txBody>
          <a:bodyPr/>
          <a:lstStyle/>
          <a:p>
            <a:fld id="{D6E8D59E-2A48-4BD5-88FD-9660141A651B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968"/>
            <a:ext cx="4801270" cy="3505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193" y="3946684"/>
            <a:ext cx="3996813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585" y="1047512"/>
            <a:ext cx="4278415" cy="2834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02" y="4523568"/>
            <a:ext cx="3082085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046393"/>
            <a:ext cx="2065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/>
              <a:t>Electrochemical characterizations of bowl-like </a:t>
            </a:r>
            <a:r>
              <a:rPr lang="en-US" sz="1000" dirty="0" err="1"/>
              <a:t>mesoporous</a:t>
            </a:r>
            <a:r>
              <a:rPr lang="en-US" sz="1000" dirty="0"/>
              <a:t> carbon particles as an </a:t>
            </a:r>
            <a:r>
              <a:rPr lang="en-US" sz="1000" dirty="0" err="1"/>
              <a:t>electrocatalyst</a:t>
            </a:r>
            <a:r>
              <a:rPr lang="en-US" sz="1000" dirty="0"/>
              <a:t> for ORR. (a) CV </a:t>
            </a:r>
            <a:r>
              <a:rPr lang="en-US" sz="1000" dirty="0" smtClean="0"/>
              <a:t>curves (b) </a:t>
            </a:r>
            <a:r>
              <a:rPr lang="en-US" sz="1000" dirty="0"/>
              <a:t>LSV </a:t>
            </a:r>
            <a:r>
              <a:rPr lang="en-US" sz="1000" dirty="0" smtClean="0"/>
              <a:t>curves at </a:t>
            </a:r>
            <a:r>
              <a:rPr lang="en-US" sz="1000" dirty="0"/>
              <a:t>different potentials from the </a:t>
            </a:r>
            <a:r>
              <a:rPr lang="en-US" sz="1000" dirty="0" smtClean="0"/>
              <a:t>LSV curves </a:t>
            </a:r>
            <a:r>
              <a:rPr lang="en-US" sz="1000" dirty="0"/>
              <a:t>shown in (b</a:t>
            </a:r>
            <a:r>
              <a:rPr lang="en-US" sz="1000" dirty="0" smtClean="0"/>
              <a:t>) (</a:t>
            </a:r>
            <a:r>
              <a:rPr lang="en-US" sz="1000" dirty="0"/>
              <a:t>c) Corresponding </a:t>
            </a:r>
            <a:r>
              <a:rPr lang="en-US" sz="1000" dirty="0" err="1" smtClean="0"/>
              <a:t>Koutecky-Levich</a:t>
            </a:r>
            <a:r>
              <a:rPr lang="en-US" sz="1000" dirty="0" smtClean="0"/>
              <a:t> (</a:t>
            </a:r>
            <a:r>
              <a:rPr lang="en-US" sz="1000" dirty="0"/>
              <a:t>d) Durability </a:t>
            </a:r>
            <a:r>
              <a:rPr lang="en-US" sz="1000" dirty="0" smtClean="0"/>
              <a:t>test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9873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38" y="982980"/>
            <a:ext cx="7400108" cy="4023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119" y="3234392"/>
            <a:ext cx="3281746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4380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  <a:cs typeface="Segoe UI Semilight" panose="020B0402040204020203" pitchFamily="34" charset="0"/>
              </a:rPr>
              <a:t>Micellar Catalysis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84156"/>
            <a:ext cx="2057400" cy="273844"/>
          </a:xfrm>
        </p:spPr>
        <p:txBody>
          <a:bodyPr/>
          <a:lstStyle/>
          <a:p>
            <a:fld id="{D6E8D59E-2A48-4BD5-88FD-9660141A651B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3" y="2994660"/>
            <a:ext cx="2720644" cy="365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16" y="5577840"/>
            <a:ext cx="2356657" cy="128016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7640340" y="4855028"/>
            <a:ext cx="0" cy="627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40340" y="5168800"/>
            <a:ext cx="12891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latin typeface="+mj-lt"/>
              </a:rPr>
              <a:t>Nanoprecipitation in water</a:t>
            </a:r>
            <a:endParaRPr lang="en-US" sz="8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1069" y="6074747"/>
            <a:ext cx="2861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>
                <a:cs typeface="Segoe UI Light" panose="020B0502040204020203" pitchFamily="34" charset="0"/>
              </a:rPr>
              <a:t>Suzuki coupling of 4-(</a:t>
            </a:r>
            <a:r>
              <a:rPr lang="en-US" sz="900" dirty="0" err="1">
                <a:cs typeface="Segoe UI Light" panose="020B0502040204020203" pitchFamily="34" charset="0"/>
              </a:rPr>
              <a:t>hydroxymethyl</a:t>
            </a:r>
            <a:r>
              <a:rPr lang="en-US" sz="900" dirty="0">
                <a:cs typeface="Segoe UI Light" panose="020B0502040204020203" pitchFamily="34" charset="0"/>
              </a:rPr>
              <a:t>)</a:t>
            </a:r>
            <a:r>
              <a:rPr lang="en-US" sz="900" dirty="0" err="1">
                <a:cs typeface="Segoe UI Light" panose="020B0502040204020203" pitchFamily="34" charset="0"/>
              </a:rPr>
              <a:t>phenylboronic</a:t>
            </a:r>
            <a:r>
              <a:rPr lang="en-US" sz="900" dirty="0">
                <a:cs typeface="Segoe UI Light" panose="020B0502040204020203" pitchFamily="34" charset="0"/>
              </a:rPr>
              <a:t> acid and </a:t>
            </a:r>
            <a:r>
              <a:rPr lang="en-US" sz="900" dirty="0" err="1">
                <a:cs typeface="Segoe UI Light" panose="020B0502040204020203" pitchFamily="34" charset="0"/>
              </a:rPr>
              <a:t>iodotoluene</a:t>
            </a:r>
            <a:r>
              <a:rPr lang="en-US" sz="900" dirty="0">
                <a:cs typeface="Segoe UI Light" panose="020B0502040204020203" pitchFamily="34" charset="0"/>
              </a:rPr>
              <a:t> using 9,or 10 or 11. The three bars refer to the 1st, the 2nd and the 3rd catalytic cycle, respectively</a:t>
            </a:r>
          </a:p>
        </p:txBody>
      </p:sp>
    </p:spTree>
    <p:extLst>
      <p:ext uri="{BB962C8B-B14F-4D97-AF65-F5344CB8AC3E}">
        <p14:creationId xmlns:p14="http://schemas.microsoft.com/office/powerpoint/2010/main" val="8972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9736"/>
            <a:ext cx="9144000" cy="754380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  <a:cs typeface="Segoe UI Semilight" panose="020B0402040204020203" pitchFamily="34" charset="0"/>
              </a:rPr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D6E8D59E-2A48-4BD5-88FD-9660141A651B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484" y="1034116"/>
            <a:ext cx="9144000" cy="5470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sz="1050" i="1" dirty="0">
                <a:hlinkClick r:id="rId2"/>
              </a:rPr>
              <a:t>https://www.kruss-scientific.com/services/education-theory/glossary/critical-micelle-concentration-cmc-and-surfactant-concentration/</a:t>
            </a:r>
            <a:endParaRPr lang="en-US" sz="1050" i="1" dirty="0"/>
          </a:p>
          <a:p>
            <a:pPr marL="257175" indent="-257175">
              <a:buFont typeface="+mj-lt"/>
              <a:buAutoNum type="arabicPeriod"/>
            </a:pPr>
            <a:r>
              <a:rPr lang="en-US" sz="1050" i="1" dirty="0">
                <a:hlinkClick r:id="rId3"/>
              </a:rPr>
              <a:t>https://www.sciencedirect.com/topics/chemistry/krafft-point</a:t>
            </a:r>
            <a:endParaRPr lang="en-US" sz="1050" i="1" dirty="0"/>
          </a:p>
          <a:p>
            <a:pPr marL="257175" indent="-257175">
              <a:buFont typeface="+mj-lt"/>
              <a:buAutoNum type="arabicPeriod"/>
            </a:pPr>
            <a:r>
              <a:rPr lang="en-US" sz="1050" i="1" dirty="0">
                <a:hlinkClick r:id="rId4"/>
              </a:rPr>
              <a:t>https://www.pharmaexcipients.com/news/are-lipid-based-drug-delivery-systems-in-your-formulation-toolbox</a:t>
            </a:r>
            <a:r>
              <a:rPr lang="en-US" sz="1050" i="1" dirty="0" smtClean="0">
                <a:hlinkClick r:id="rId4"/>
              </a:rPr>
              <a:t>/</a:t>
            </a:r>
            <a:endParaRPr lang="en-US" sz="1050" i="1" dirty="0" smtClean="0"/>
          </a:p>
          <a:p>
            <a:pPr marL="257175" indent="-257175">
              <a:buFont typeface="+mj-lt"/>
              <a:buAutoNum type="arabicPeriod"/>
            </a:pPr>
            <a:r>
              <a:rPr lang="en-US" sz="1050" i="1" dirty="0" err="1"/>
              <a:t>Aliabadi</a:t>
            </a:r>
            <a:r>
              <a:rPr lang="en-US" sz="1050" i="1" dirty="0"/>
              <a:t>, </a:t>
            </a:r>
            <a:r>
              <a:rPr lang="en-US" sz="1050" i="1" dirty="0" err="1"/>
              <a:t>Hamidreza</a:t>
            </a:r>
            <a:r>
              <a:rPr lang="en-US" sz="1050" i="1" dirty="0"/>
              <a:t> </a:t>
            </a:r>
            <a:r>
              <a:rPr lang="en-US" sz="1050" i="1" dirty="0" err="1"/>
              <a:t>Montazeri</a:t>
            </a:r>
            <a:r>
              <a:rPr lang="en-US" sz="1050" i="1" dirty="0"/>
              <a:t>, </a:t>
            </a:r>
            <a:r>
              <a:rPr lang="en-US" sz="1050" i="1" dirty="0" err="1"/>
              <a:t>Afsaneh</a:t>
            </a:r>
            <a:r>
              <a:rPr lang="en-US" sz="1050" i="1" dirty="0"/>
              <a:t> </a:t>
            </a:r>
            <a:r>
              <a:rPr lang="en-US" sz="1050" i="1" dirty="0" err="1"/>
              <a:t>Lavasanifar</a:t>
            </a:r>
            <a:r>
              <a:rPr lang="en-US" sz="1050" i="1" dirty="0"/>
              <a:t>, </a:t>
            </a:r>
            <a:r>
              <a:rPr lang="en-US" sz="1050" i="1" dirty="0" err="1"/>
              <a:t>Hamidreza</a:t>
            </a:r>
            <a:r>
              <a:rPr lang="en-US" sz="1050" i="1" dirty="0"/>
              <a:t> </a:t>
            </a:r>
            <a:r>
              <a:rPr lang="en-US" sz="1050" i="1" dirty="0" err="1"/>
              <a:t>Montazeri</a:t>
            </a:r>
            <a:r>
              <a:rPr lang="en-US" sz="1050" i="1" dirty="0"/>
              <a:t> </a:t>
            </a:r>
            <a:r>
              <a:rPr lang="en-US" sz="1050" i="1" dirty="0" err="1"/>
              <a:t>Aliabadi</a:t>
            </a:r>
            <a:r>
              <a:rPr lang="en-US" sz="1050" i="1" dirty="0"/>
              <a:t>, and </a:t>
            </a:r>
            <a:r>
              <a:rPr lang="en-US" sz="1050" i="1" dirty="0" err="1"/>
              <a:t>Afsaneh</a:t>
            </a:r>
            <a:r>
              <a:rPr lang="en-US" sz="1050" i="1" dirty="0"/>
              <a:t> </a:t>
            </a:r>
            <a:r>
              <a:rPr lang="en-US" sz="1050" i="1" dirty="0" err="1"/>
              <a:t>Lavasanifar</a:t>
            </a:r>
            <a:r>
              <a:rPr lang="en-US" sz="1050" i="1" dirty="0"/>
              <a:t>. 2017. “Expert Opinion on Drug Delivery Polymeric Micelles for Drug Delivery Polymeric Micelles for Drug.” 5247(October).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050" i="1" dirty="0" err="1"/>
              <a:t>Bezerra</a:t>
            </a:r>
            <a:r>
              <a:rPr lang="en-US" sz="1050" i="1" dirty="0"/>
              <a:t>, Marcos Almeida, and Sergio L C Ferreira. 2005. “Cloud Point Extraction as a Procedure of Separation and Pre ‐ Concentration for Metal Determination Using </a:t>
            </a:r>
            <a:r>
              <a:rPr lang="en-US" sz="1050" i="1" dirty="0" err="1"/>
              <a:t>Spectroanalytical</a:t>
            </a:r>
            <a:r>
              <a:rPr lang="en-US" sz="1050" i="1" dirty="0"/>
              <a:t> Technique .... Cloud Point Extraction as a Procedure of Separation and Pre-Concentration for Metal Determination Using </a:t>
            </a:r>
            <a:r>
              <a:rPr lang="en-US" sz="1050" i="1" dirty="0" err="1"/>
              <a:t>Spectroanalytical</a:t>
            </a:r>
            <a:r>
              <a:rPr lang="en-US" sz="1050" i="1" dirty="0"/>
              <a:t> Techniques : A Review.” (October 2015).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050" i="1" dirty="0"/>
              <a:t>Chen, </a:t>
            </a:r>
            <a:r>
              <a:rPr lang="en-US" sz="1050" i="1" dirty="0" err="1"/>
              <a:t>Yangjun</a:t>
            </a:r>
            <a:r>
              <a:rPr lang="en-US" sz="1050" i="1" dirty="0"/>
              <a:t> et al. 2016. “Zwitterionic </a:t>
            </a:r>
            <a:r>
              <a:rPr lang="en-US" sz="1050" i="1" dirty="0" err="1"/>
              <a:t>Phosphorylcholine</a:t>
            </a:r>
            <a:r>
              <a:rPr lang="en-US" sz="1050" i="1" dirty="0"/>
              <a:t>-TPE Conjugate for PH-Responsive Drug Delivery and AIE Active Imaging.” ACS Applied Materials and Interfaces.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050" i="1" dirty="0" err="1"/>
              <a:t>Croy</a:t>
            </a:r>
            <a:r>
              <a:rPr lang="en-US" sz="1050" i="1" dirty="0"/>
              <a:t>, S R, and G S Kwon. 2006. “Polymeric Micelles for Drug Delivery.” : 4669–84.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050" i="1" dirty="0" err="1"/>
              <a:t>Figueiras</a:t>
            </a:r>
            <a:r>
              <a:rPr lang="en-US" sz="1050" i="1" dirty="0"/>
              <a:t>, Ana R, Francisco </a:t>
            </a:r>
            <a:r>
              <a:rPr lang="en-US" sz="1050" i="1" dirty="0" err="1"/>
              <a:t>Veiga</a:t>
            </a:r>
            <a:r>
              <a:rPr lang="en-US" sz="1050" i="1" dirty="0"/>
              <a:t>, and Angel </a:t>
            </a:r>
            <a:r>
              <a:rPr lang="en-US" sz="1050" i="1" dirty="0" err="1"/>
              <a:t>Concheiro</a:t>
            </a:r>
            <a:r>
              <a:rPr lang="en-US" sz="1050" i="1" dirty="0"/>
              <a:t>. 2015a. “Polymeric Micelles for Oral Drug Administration Enabling </a:t>
            </a:r>
            <a:r>
              <a:rPr lang="en-US" sz="1050" i="1" dirty="0" err="1"/>
              <a:t>Locoregional</a:t>
            </a:r>
            <a:r>
              <a:rPr lang="en-US" sz="1050" i="1" dirty="0"/>
              <a:t> and Systemic Treatments.” Expert Opinion Drug Delivery 12(2): 1–22.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050" i="1" dirty="0"/>
              <a:t>———. 2015b. “Polymeric Micelles for Oral Drug Administration Enabling </a:t>
            </a:r>
            <a:r>
              <a:rPr lang="en-US" sz="1050" i="1" dirty="0" err="1"/>
              <a:t>Locoregional</a:t>
            </a:r>
            <a:r>
              <a:rPr lang="en-US" sz="1050" i="1" dirty="0"/>
              <a:t> and Systemic Treatments.” (September 2014).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050" i="1" dirty="0" err="1"/>
              <a:t>García</a:t>
            </a:r>
            <a:r>
              <a:rPr lang="en-US" sz="1050" i="1" dirty="0"/>
              <a:t>, M C, C </a:t>
            </a:r>
            <a:r>
              <a:rPr lang="en-US" sz="1050" i="1" dirty="0" err="1"/>
              <a:t>Aloisio</a:t>
            </a:r>
            <a:r>
              <a:rPr lang="en-US" sz="1050" i="1" dirty="0"/>
              <a:t>, and R </a:t>
            </a:r>
            <a:r>
              <a:rPr lang="en-US" sz="1050" i="1" dirty="0" err="1"/>
              <a:t>Onnainty</a:t>
            </a:r>
            <a:r>
              <a:rPr lang="en-US" sz="1050" i="1" dirty="0"/>
              <a:t>. 2018. </a:t>
            </a:r>
            <a:r>
              <a:rPr lang="en-US" sz="1050" i="1" dirty="0" err="1"/>
              <a:t>Nanobiomaterials</a:t>
            </a:r>
            <a:r>
              <a:rPr lang="en-US" sz="1050" i="1" dirty="0"/>
              <a:t> Self-Assembled </a:t>
            </a:r>
            <a:r>
              <a:rPr lang="en-US" sz="1050" i="1" dirty="0" err="1"/>
              <a:t>Nanomaterials</a:t>
            </a:r>
            <a:r>
              <a:rPr lang="en-US" sz="1050" i="1" dirty="0"/>
              <a:t>. Elsevier Ltd. https://doi.org/10.1016/B978-0-08-100716-7.00003-9.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050" i="1" dirty="0"/>
              <a:t>Guan, Bu Yuan, Le Yu, </a:t>
            </a:r>
            <a:r>
              <a:rPr lang="en-US" sz="1050" i="1" dirty="0" err="1"/>
              <a:t>Xiong</a:t>
            </a:r>
            <a:r>
              <a:rPr lang="en-US" sz="1050" i="1" dirty="0"/>
              <a:t> Wen, and David Lou. 2016. “Formation of Asymmetric Bowl-Like </a:t>
            </a:r>
            <a:r>
              <a:rPr lang="en-US" sz="1050" i="1" dirty="0" err="1"/>
              <a:t>Mesoporous</a:t>
            </a:r>
            <a:r>
              <a:rPr lang="en-US" sz="1050" i="1" dirty="0"/>
              <a:t> Particles via Emulsion-Induced Interface-Anisotropic Assembly.” Journal of American Chemical Society.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050" i="1" dirty="0"/>
              <a:t>Hussein, Yasser H A. 2018. “Polymeric Micelles of Biodegradable </a:t>
            </a:r>
            <a:r>
              <a:rPr lang="en-US" sz="1050" i="1" dirty="0" err="1"/>
              <a:t>Diblock</a:t>
            </a:r>
            <a:r>
              <a:rPr lang="en-US" sz="1050" i="1" dirty="0"/>
              <a:t> Copolymers : Enhanced Encapsulation of Hydrophobic Drugs.”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050" i="1" dirty="0" err="1"/>
              <a:t>Jhaveri</a:t>
            </a:r>
            <a:r>
              <a:rPr lang="en-US" sz="1050" i="1" dirty="0"/>
              <a:t>, </a:t>
            </a:r>
            <a:r>
              <a:rPr lang="en-US" sz="1050" i="1" dirty="0" err="1"/>
              <a:t>Aditi</a:t>
            </a:r>
            <a:r>
              <a:rPr lang="en-US" sz="1050" i="1" dirty="0"/>
              <a:t> M, and P Vladimir. 2014. “Multifunctional Polymeric Micelles for Delivery of Drugs and </a:t>
            </a:r>
            <a:r>
              <a:rPr lang="en-US" sz="1050" i="1" dirty="0" err="1"/>
              <a:t>SiRNA</a:t>
            </a:r>
            <a:r>
              <a:rPr lang="en-US" sz="1050" i="1" dirty="0"/>
              <a:t>.” Frontiers in Pharmacology (4).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050" i="1" dirty="0" err="1"/>
              <a:t>Kataoka</a:t>
            </a:r>
            <a:r>
              <a:rPr lang="en-US" sz="1050" i="1" dirty="0"/>
              <a:t>, Kazunori, Atsushi Harada, and Yukio Nagasaki. 2012. “Block Copolymer Micelles for Drug Delivery: Design , Characterization and Biological Significance.” Advanced Drug Delivery Reviews 64: 37–48. http://dx.doi.org/10.1016/j.addr.2012.09.013.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050" i="1" dirty="0"/>
              <a:t>Kim, Chan-</a:t>
            </a:r>
            <a:r>
              <a:rPr lang="en-US" sz="1050" i="1" dirty="0" err="1"/>
              <a:t>jin</a:t>
            </a:r>
            <a:r>
              <a:rPr lang="en-US" sz="1050" i="1" dirty="0"/>
              <a:t>, </a:t>
            </a:r>
            <a:r>
              <a:rPr lang="en-US" sz="1050" i="1" dirty="0" err="1"/>
              <a:t>Xiaole</a:t>
            </a:r>
            <a:r>
              <a:rPr lang="en-US" sz="1050" i="1" dirty="0"/>
              <a:t> Hu, and So-</a:t>
            </a:r>
            <a:r>
              <a:rPr lang="en-US" sz="1050" i="1" dirty="0" err="1"/>
              <a:t>jung</a:t>
            </a:r>
            <a:r>
              <a:rPr lang="en-US" sz="1050" i="1" dirty="0"/>
              <a:t> Park. 2016. “Multimodal Shape Transformation of Dual-Responsive DNA Block Copolymers.” Journal of American Chemical Society.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050" i="1" dirty="0"/>
              <a:t>Lambert, </a:t>
            </a:r>
            <a:r>
              <a:rPr lang="en-US" sz="1050" i="1" dirty="0" err="1"/>
              <a:t>Romain</a:t>
            </a:r>
            <a:r>
              <a:rPr lang="en-US" sz="1050" i="1" dirty="0"/>
              <a:t>, Anne-</a:t>
            </a:r>
            <a:r>
              <a:rPr lang="en-US" sz="1050" i="1" dirty="0" err="1"/>
              <a:t>laure</a:t>
            </a:r>
            <a:r>
              <a:rPr lang="en-US" sz="1050" i="1" dirty="0"/>
              <a:t> </a:t>
            </a:r>
            <a:r>
              <a:rPr lang="en-US" sz="1050" i="1" dirty="0" err="1"/>
              <a:t>Wirotius</a:t>
            </a:r>
            <a:r>
              <a:rPr lang="en-US" sz="1050" i="1" dirty="0"/>
              <a:t>, Joan </a:t>
            </a:r>
            <a:r>
              <a:rPr lang="en-US" sz="1050" i="1" dirty="0" err="1"/>
              <a:t>Vignolle</a:t>
            </a:r>
            <a:r>
              <a:rPr lang="en-US" sz="1050" i="1" dirty="0"/>
              <a:t>, and Daniel </a:t>
            </a:r>
            <a:r>
              <a:rPr lang="en-US" sz="1050" i="1" dirty="0" err="1"/>
              <a:t>Taton</a:t>
            </a:r>
            <a:r>
              <a:rPr lang="en-US" sz="1050" i="1" dirty="0"/>
              <a:t>. 2018. “C–C Couplings in Water by Micellar Catalysis at Low Loadings from a Recyclable Polymer-Supported </a:t>
            </a:r>
            <a:r>
              <a:rPr lang="en-US" sz="1050" i="1" dirty="0" err="1"/>
              <a:t>Pd</a:t>
            </a:r>
            <a:r>
              <a:rPr lang="en-US" sz="1050" i="1" dirty="0"/>
              <a:t>(Ii)–NHC </a:t>
            </a:r>
            <a:r>
              <a:rPr lang="en-US" sz="1050" i="1" dirty="0" err="1"/>
              <a:t>Nanocatalyst</a:t>
            </a:r>
            <a:r>
              <a:rPr lang="en-US" sz="1050" i="1" dirty="0"/>
              <a:t>.” Polymer Chemistry.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050" i="1" dirty="0"/>
              <a:t>Lombardo, </a:t>
            </a:r>
            <a:r>
              <a:rPr lang="en-US" sz="1050" i="1" dirty="0" err="1"/>
              <a:t>Domenico</a:t>
            </a:r>
            <a:r>
              <a:rPr lang="en-US" sz="1050" i="1" dirty="0"/>
              <a:t>, </a:t>
            </a:r>
            <a:r>
              <a:rPr lang="en-US" sz="1050" i="1" dirty="0" err="1"/>
              <a:t>Pietro</a:t>
            </a:r>
            <a:r>
              <a:rPr lang="en-US" sz="1050" i="1" dirty="0"/>
              <a:t> </a:t>
            </a:r>
            <a:r>
              <a:rPr lang="en-US" sz="1050" i="1" dirty="0" err="1"/>
              <a:t>Calandra</a:t>
            </a:r>
            <a:r>
              <a:rPr lang="en-US" sz="1050" i="1" dirty="0"/>
              <a:t>, Luigi </a:t>
            </a:r>
            <a:r>
              <a:rPr lang="en-US" sz="1050" i="1" dirty="0" err="1"/>
              <a:t>Pasqua</a:t>
            </a:r>
            <a:r>
              <a:rPr lang="en-US" sz="1050" i="1" dirty="0"/>
              <a:t>, and Salvatore </a:t>
            </a:r>
            <a:r>
              <a:rPr lang="en-US" sz="1050" i="1" dirty="0" err="1"/>
              <a:t>Magazù</a:t>
            </a:r>
            <a:r>
              <a:rPr lang="en-US" sz="1050" i="1" dirty="0"/>
              <a:t>. 2020. “Self-Assembly of Organic </a:t>
            </a:r>
            <a:r>
              <a:rPr lang="en-US" sz="1050" i="1" dirty="0" err="1"/>
              <a:t>Nanomaterials</a:t>
            </a:r>
            <a:r>
              <a:rPr lang="en-US" sz="1050" i="1" dirty="0"/>
              <a:t> and Biomaterials : The Bottom-Up Approach for Functional Nanostructures Formation and Advanced Applications.” Materials 13(1048).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050" i="1" dirty="0"/>
              <a:t>Lombardo, </a:t>
            </a:r>
            <a:r>
              <a:rPr lang="en-US" sz="1050" i="1" dirty="0" err="1"/>
              <a:t>Domenico</a:t>
            </a:r>
            <a:r>
              <a:rPr lang="en-US" sz="1050" i="1" dirty="0"/>
              <a:t>, Mikhail A </a:t>
            </a:r>
            <a:r>
              <a:rPr lang="en-US" sz="1050" i="1" dirty="0" err="1"/>
              <a:t>Kiselev</a:t>
            </a:r>
            <a:r>
              <a:rPr lang="en-US" sz="1050" i="1" dirty="0"/>
              <a:t>, Salvatore </a:t>
            </a:r>
            <a:r>
              <a:rPr lang="en-US" sz="1050" i="1" dirty="0" err="1"/>
              <a:t>Magazù</a:t>
            </a:r>
            <a:r>
              <a:rPr lang="en-US" sz="1050" i="1" dirty="0"/>
              <a:t>, and </a:t>
            </a:r>
            <a:r>
              <a:rPr lang="en-US" sz="1050" i="1" dirty="0" err="1"/>
              <a:t>Pietro</a:t>
            </a:r>
            <a:r>
              <a:rPr lang="en-US" sz="1050" i="1" dirty="0"/>
              <a:t> </a:t>
            </a:r>
            <a:r>
              <a:rPr lang="en-US" sz="1050" i="1" dirty="0" err="1"/>
              <a:t>Calandra</a:t>
            </a:r>
            <a:r>
              <a:rPr lang="en-US" sz="1050" i="1" dirty="0"/>
              <a:t>. 2015. “Amphiphiles Self-Assembly : Basic Concepts and Future Perspectives of Supramolecular Approaches.” Advances in Condensed Matter Physics 2015.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050" i="1" dirty="0"/>
              <a:t>Lu, Ying, and </a:t>
            </a:r>
            <a:r>
              <a:rPr lang="en-US" sz="1050" i="1" dirty="0" err="1"/>
              <a:t>Kinam</a:t>
            </a:r>
            <a:r>
              <a:rPr lang="en-US" sz="1050" i="1" dirty="0"/>
              <a:t> Park. 2013. “Polymeric Micelles and Alternative </a:t>
            </a:r>
            <a:r>
              <a:rPr lang="en-US" sz="1050" i="1" dirty="0" err="1"/>
              <a:t>Nanonized</a:t>
            </a:r>
            <a:r>
              <a:rPr lang="en-US" sz="1050" i="1" dirty="0"/>
              <a:t> Delivery Vehicles for Poorly Soluble Drugs.” International Journal of Pharmaceutics 453(1): 198–214</a:t>
            </a:r>
            <a:r>
              <a:rPr lang="en-US" sz="1350" i="1" dirty="0"/>
              <a:t>. </a:t>
            </a:r>
            <a:r>
              <a:rPr lang="en-US" sz="1050" i="1" dirty="0"/>
              <a:t>http://dx.doi.org/10.1016/j.ijpharm.2012.08.042.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050" i="1" dirty="0"/>
              <a:t>Lu, </a:t>
            </a:r>
            <a:r>
              <a:rPr lang="en-US" sz="1050" i="1" dirty="0" err="1"/>
              <a:t>Yingqing</a:t>
            </a:r>
            <a:r>
              <a:rPr lang="en-US" sz="1050" i="1" dirty="0"/>
              <a:t> et al. 2020. “Self-Assembly of Copolymer Micelles : Higher-Level Assembly for Constructing Hierarchical Structure.” Chemical Reviews</a:t>
            </a:r>
            <a:r>
              <a:rPr lang="en-US" sz="1050" i="1" dirty="0" smtClean="0"/>
              <a:t>.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141382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0" y="982980"/>
            <a:ext cx="3473271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83" t="451" r="2907" b="2106"/>
          <a:stretch/>
        </p:blipFill>
        <p:spPr>
          <a:xfrm>
            <a:off x="0" y="2749324"/>
            <a:ext cx="4603953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4380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  <a:cs typeface="Segoe UI Semilight" panose="020B0402040204020203" pitchFamily="34" charset="0"/>
              </a:rPr>
              <a:t>Surfactants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anose="02040502050506030303" pitchFamily="18" charset="0"/>
              <a:cs typeface="Segoe UI Semilight" panose="020B04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84156"/>
            <a:ext cx="2057400" cy="273844"/>
          </a:xfrm>
        </p:spPr>
        <p:txBody>
          <a:bodyPr/>
          <a:lstStyle/>
          <a:p>
            <a:fld id="{D6E8D59E-2A48-4BD5-88FD-9660141A651B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7895" y="4504899"/>
            <a:ext cx="4702342" cy="2098010"/>
          </a:xfrm>
          <a:prstGeom prst="rect">
            <a:avLst/>
          </a:prstGeom>
          <a:noFill/>
          <a:ln w="31750">
            <a:noFill/>
          </a:ln>
        </p:spPr>
        <p:txBody>
          <a:bodyPr wrap="square" rtlCol="0" anchor="ctr">
            <a:spAutoFit/>
          </a:bodyPr>
          <a:lstStyle/>
          <a:p>
            <a:pPr marL="257175" indent="-257175" algn="just">
              <a:spcAft>
                <a:spcPts val="1350"/>
              </a:spcAft>
              <a:buFont typeface="Wingdings" panose="05000000000000000000" pitchFamily="2" charset="2"/>
              <a:buChar char="q"/>
            </a:pPr>
            <a:r>
              <a:rPr lang="en-US" sz="1350" i="1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Amphiphils consisting of a </a:t>
            </a:r>
            <a:r>
              <a:rPr lang="en-US" sz="1350" b="1" i="1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polar head group</a:t>
            </a:r>
            <a:r>
              <a:rPr lang="en-US" sz="1350" i="1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 and a </a:t>
            </a:r>
            <a:r>
              <a:rPr lang="en-US" sz="1350" b="1" i="1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non-polar hydrocarbon chain </a:t>
            </a:r>
          </a:p>
          <a:p>
            <a:pPr marL="257175" indent="-257175" algn="just">
              <a:lnSpc>
                <a:spcPts val="1620"/>
              </a:lnSpc>
              <a:spcAft>
                <a:spcPts val="1350"/>
              </a:spcAft>
              <a:buFont typeface="Wingdings" panose="05000000000000000000" pitchFamily="2" charset="2"/>
              <a:buChar char="q"/>
            </a:pPr>
            <a:r>
              <a:rPr lang="en-US" sz="135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Several</a:t>
            </a:r>
            <a:r>
              <a:rPr lang="en-US" sz="135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35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applications</a:t>
            </a:r>
            <a:r>
              <a:rPr lang="en-US" sz="135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: cleaning, wetting, dispersing, emulsifying, foaming and anti-foaming agents in  paints, inks, biocides (sanitizers), shampoos, toothpastes, firefighting (foams), detergents, insecticides, spermicides etc</a:t>
            </a:r>
            <a:r>
              <a:rPr lang="en-US" sz="135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marL="257175" indent="-257175" algn="just">
              <a:lnSpc>
                <a:spcPts val="1620"/>
              </a:lnSpc>
              <a:spcAft>
                <a:spcPts val="1350"/>
              </a:spcAft>
              <a:buFont typeface="Wingdings" panose="05000000000000000000" pitchFamily="2" charset="2"/>
              <a:buChar char="q"/>
            </a:pPr>
            <a:r>
              <a:rPr lang="en-US" sz="1350" i="1" dirty="0" smtClean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Accumulates </a:t>
            </a:r>
            <a:r>
              <a:rPr lang="en-US" sz="1350" b="1" i="1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between</a:t>
            </a:r>
            <a:r>
              <a:rPr lang="en-US" sz="1350" i="1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350" b="1" i="1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fluid phases</a:t>
            </a:r>
            <a:r>
              <a:rPr lang="en-US" sz="1350" i="1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 reducing the surface and interfacial tensions and forming </a:t>
            </a:r>
            <a:r>
              <a:rPr lang="en-US" sz="1350" b="1" i="1" dirty="0">
                <a:latin typeface="Segoe UI Light" panose="020B0502040204020203" pitchFamily="34" charset="0"/>
                <a:ea typeface="Segoe UI Symbol" panose="020B0502040204020203" pitchFamily="34" charset="0"/>
                <a:cs typeface="Segoe UI Light" panose="020B0502040204020203" pitchFamily="34" charset="0"/>
              </a:rPr>
              <a:t>micelles/emulsions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18248" y="5726908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139" y="1066508"/>
            <a:ext cx="2048161" cy="16305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853" y="2697105"/>
            <a:ext cx="3772426" cy="17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3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9736"/>
            <a:ext cx="9144000" cy="754380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  <a:cs typeface="Segoe UI Semilight" panose="020B0402040204020203" pitchFamily="34" charset="0"/>
              </a:rPr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D6E8D59E-2A48-4BD5-88FD-9660141A651B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16455"/>
            <a:ext cx="9144000" cy="523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rabicPeriod" startAt="21"/>
            </a:pPr>
            <a:r>
              <a:rPr lang="en-US" sz="1050" i="1" dirty="0" smtClean="0"/>
              <a:t>Lu</a:t>
            </a:r>
            <a:r>
              <a:rPr lang="en-US" sz="1050" i="1" dirty="0"/>
              <a:t>, </a:t>
            </a:r>
            <a:r>
              <a:rPr lang="en-US" sz="1050" i="1" dirty="0" err="1"/>
              <a:t>Yingqing</a:t>
            </a:r>
            <a:r>
              <a:rPr lang="en-US" sz="1050" i="1" dirty="0"/>
              <a:t> et al. 2020. “Self-Assembly of Copolymer Micelles : Higher-Level Assembly for Constructing Hierarchical Structure.” Chemical Reviews.</a:t>
            </a:r>
          </a:p>
          <a:p>
            <a:pPr marL="257175" indent="-257175">
              <a:buFont typeface="+mj-lt"/>
              <a:buAutoNum type="arabicPeriod" startAt="21"/>
            </a:pPr>
            <a:r>
              <a:rPr lang="en-US" sz="1050" i="1" dirty="0" err="1"/>
              <a:t>Lv</a:t>
            </a:r>
            <a:r>
              <a:rPr lang="en-US" sz="1050" i="1" dirty="0"/>
              <a:t>, </a:t>
            </a:r>
            <a:r>
              <a:rPr lang="en-US" sz="1050" i="1" dirty="0" err="1"/>
              <a:t>Shixian</a:t>
            </a:r>
            <a:r>
              <a:rPr lang="en-US" sz="1050" i="1" dirty="0"/>
              <a:t> et al. 2014. “Well-de Fi Ned Polymer-Drug Conjugate Engineered with Redox and PH-Sensitive Release Mechanism for </a:t>
            </a:r>
            <a:r>
              <a:rPr lang="en-US" sz="1050" i="1" dirty="0" err="1"/>
              <a:t>Ef</a:t>
            </a:r>
            <a:r>
              <a:rPr lang="en-US" sz="1050" i="1" dirty="0"/>
              <a:t> Fi </a:t>
            </a:r>
            <a:r>
              <a:rPr lang="en-US" sz="1050" i="1" dirty="0" err="1"/>
              <a:t>Cient</a:t>
            </a:r>
            <a:r>
              <a:rPr lang="en-US" sz="1050" i="1" dirty="0"/>
              <a:t> Delivery of Paclitaxel.” Journal of Controlled Release 194: 220–27. http://dx.doi.org/10.1016/j.jconrel.2014.09.009.</a:t>
            </a:r>
          </a:p>
          <a:p>
            <a:pPr marL="257175" indent="-257175">
              <a:buFont typeface="+mj-lt"/>
              <a:buAutoNum type="arabicPeriod" startAt="21"/>
            </a:pPr>
            <a:r>
              <a:rPr lang="en-US" sz="1050" i="1" dirty="0" err="1"/>
              <a:t>Mallya</a:t>
            </a:r>
            <a:r>
              <a:rPr lang="en-US" sz="1050" i="1" dirty="0"/>
              <a:t>, </a:t>
            </a:r>
            <a:r>
              <a:rPr lang="en-US" sz="1050" i="1" dirty="0" err="1"/>
              <a:t>Pooja</a:t>
            </a:r>
            <a:r>
              <a:rPr lang="en-US" sz="1050" i="1" dirty="0"/>
              <a:t> et al. 2020. “Recent Developments in Nano Micelles as Drug Delivery System.” INTERNATIONAL JOURNAL OF RESEARCH IN PHARMACEUTICAL SCIENCES 11(1): 176–84.</a:t>
            </a:r>
          </a:p>
          <a:p>
            <a:pPr marL="257175" indent="-257175">
              <a:buFont typeface="+mj-lt"/>
              <a:buAutoNum type="arabicPeriod" startAt="21"/>
            </a:pPr>
            <a:r>
              <a:rPr lang="en-US" sz="1050" i="1" dirty="0" err="1"/>
              <a:t>Petkovich</a:t>
            </a:r>
            <a:r>
              <a:rPr lang="en-US" sz="1050" i="1" dirty="0"/>
              <a:t>, Nicholas D, Andreas Stein, and Andreas Stein. 2012. “Controlling Macro- and </a:t>
            </a:r>
            <a:r>
              <a:rPr lang="en-US" sz="1050" i="1" dirty="0" err="1"/>
              <a:t>Mesostructures</a:t>
            </a:r>
            <a:r>
              <a:rPr lang="en-US" sz="1050" i="1" dirty="0"/>
              <a:t> with Hierarchical Porosity through Combined Hard and Soft Templating w z Y.” Chemical Society Reviews 42(8): 3721–3739.</a:t>
            </a:r>
          </a:p>
          <a:p>
            <a:pPr marL="257175" indent="-257175">
              <a:buFont typeface="+mj-lt"/>
              <a:buAutoNum type="arabicPeriod" startAt="21"/>
            </a:pPr>
            <a:r>
              <a:rPr lang="en-US" sz="1050" i="1" dirty="0" err="1"/>
              <a:t>Ramanathan</a:t>
            </a:r>
            <a:r>
              <a:rPr lang="en-US" sz="1050" i="1" dirty="0"/>
              <a:t>, </a:t>
            </a:r>
            <a:r>
              <a:rPr lang="en-US" sz="1050" i="1" dirty="0" err="1"/>
              <a:t>Muruganathan</a:t>
            </a:r>
            <a:r>
              <a:rPr lang="en-US" sz="1050" i="1" dirty="0"/>
              <a:t> et al. 2013. “</a:t>
            </a:r>
            <a:r>
              <a:rPr lang="en-US" sz="1050" i="1" dirty="0" err="1"/>
              <a:t>Amphiphile</a:t>
            </a:r>
            <a:r>
              <a:rPr lang="en-US" sz="1050" i="1" dirty="0"/>
              <a:t> </a:t>
            </a:r>
            <a:r>
              <a:rPr lang="en-US" sz="1050" i="1" dirty="0" err="1"/>
              <a:t>Nanoarchitectonics</a:t>
            </a:r>
            <a:r>
              <a:rPr lang="en-US" sz="1050" i="1" dirty="0"/>
              <a:t>: From Basic Physical Chemistry to Advanced Applications.” Phys. Chem. Chem. Phys.</a:t>
            </a:r>
          </a:p>
          <a:p>
            <a:pPr marL="257175" indent="-257175">
              <a:buFont typeface="+mj-lt"/>
              <a:buAutoNum type="arabicPeriod" startAt="21"/>
            </a:pPr>
            <a:r>
              <a:rPr lang="en-US" sz="1050" i="1" dirty="0" err="1"/>
              <a:t>Rapoport</a:t>
            </a:r>
            <a:r>
              <a:rPr lang="en-US" sz="1050" i="1" dirty="0"/>
              <a:t>, Natalya. 2007. “Physical Stimuli-Responsive Polymeric Micelles for Anti-Cancer Drug Delivery.” Progress in Polymer Science 32: 962–90.</a:t>
            </a:r>
          </a:p>
          <a:p>
            <a:pPr marL="257175" indent="-257175">
              <a:buFont typeface="+mj-lt"/>
              <a:buAutoNum type="arabicPeriod" startAt="21"/>
            </a:pPr>
            <a:r>
              <a:rPr lang="en-US" sz="1050" i="1" dirty="0"/>
              <a:t>Shi, Yang, </a:t>
            </a:r>
            <a:r>
              <a:rPr lang="en-US" sz="1050" i="1" dirty="0" err="1"/>
              <a:t>Twan</a:t>
            </a:r>
            <a:r>
              <a:rPr lang="en-US" sz="1050" i="1" dirty="0"/>
              <a:t> </a:t>
            </a:r>
            <a:r>
              <a:rPr lang="en-US" sz="1050" i="1" dirty="0" err="1"/>
              <a:t>Lammers</a:t>
            </a:r>
            <a:r>
              <a:rPr lang="en-US" sz="1050" i="1" dirty="0"/>
              <a:t>, </a:t>
            </a:r>
            <a:r>
              <a:rPr lang="en-US" sz="1050" i="1" dirty="0" err="1"/>
              <a:t>Gert</a:t>
            </a:r>
            <a:r>
              <a:rPr lang="en-US" sz="1050" i="1" dirty="0"/>
              <a:t> Storm, and </a:t>
            </a:r>
            <a:r>
              <a:rPr lang="en-US" sz="1050" i="1" dirty="0" err="1"/>
              <a:t>Wim</a:t>
            </a:r>
            <a:r>
              <a:rPr lang="en-US" sz="1050" i="1" dirty="0"/>
              <a:t> E </a:t>
            </a:r>
            <a:r>
              <a:rPr lang="en-US" sz="1050" i="1" dirty="0" err="1"/>
              <a:t>Hennink</a:t>
            </a:r>
            <a:r>
              <a:rPr lang="en-US" sz="1050" i="1" dirty="0"/>
              <a:t>. 2017. “</a:t>
            </a:r>
            <a:r>
              <a:rPr lang="en-US" sz="1050" i="1" dirty="0" err="1"/>
              <a:t>Physico</a:t>
            </a:r>
            <a:r>
              <a:rPr lang="en-US" sz="1050" i="1" dirty="0"/>
              <a:t>-Chemical Strategies to Enhance Stability and Drug Retention of Polymeric Micelles for Tumor-Targeted Drug Delivery.” Macromolecular Bioscience 201600160: 1–11.</a:t>
            </a:r>
          </a:p>
          <a:p>
            <a:pPr marL="257175" indent="-257175">
              <a:buFont typeface="+mj-lt"/>
              <a:buAutoNum type="arabicPeriod" startAt="21"/>
            </a:pPr>
            <a:r>
              <a:rPr lang="en-US" sz="1050" i="1" dirty="0" err="1"/>
              <a:t>Sorrenti</a:t>
            </a:r>
            <a:r>
              <a:rPr lang="en-US" sz="1050" i="1" dirty="0"/>
              <a:t>, A., O. </a:t>
            </a:r>
            <a:r>
              <a:rPr lang="en-US" sz="1050" i="1" dirty="0" err="1"/>
              <a:t>Illa</a:t>
            </a:r>
            <a:r>
              <a:rPr lang="en-US" sz="1050" i="1" dirty="0"/>
              <a:t>, and R. M. </a:t>
            </a:r>
            <a:r>
              <a:rPr lang="en-US" sz="1050" i="1" dirty="0" err="1"/>
              <a:t>Ortuno</a:t>
            </a:r>
            <a:r>
              <a:rPr lang="en-US" sz="1050" i="1" dirty="0"/>
              <a:t>. 2013. “Amphiphiles in Aqueous Solution: Well beyond a Soap Bubble.” Chemical Society Reviews 42: 8200–8219.</a:t>
            </a:r>
          </a:p>
          <a:p>
            <a:pPr marL="257175" indent="-257175">
              <a:buFont typeface="+mj-lt"/>
              <a:buAutoNum type="arabicPeriod" startAt="21"/>
            </a:pPr>
            <a:r>
              <a:rPr lang="en-US" sz="1050" i="1" dirty="0" err="1"/>
              <a:t>Taddese</a:t>
            </a:r>
            <a:r>
              <a:rPr lang="en-US" sz="1050" i="1" dirty="0"/>
              <a:t>, </a:t>
            </a:r>
            <a:r>
              <a:rPr lang="en-US" sz="1050" i="1" dirty="0" err="1"/>
              <a:t>Tseden</a:t>
            </a:r>
            <a:r>
              <a:rPr lang="en-US" sz="1050" i="1" dirty="0"/>
              <a:t>, Richard L Anderson, David J Bray, and Patrick B Warren. 2020. “Recent Advances in Particle-Based Simulation of Surfactants.” Current Opinion in Colloid &amp; Interface Science. https://doi.org/10.1016/j.cocis.2020.04.001.</a:t>
            </a:r>
          </a:p>
          <a:p>
            <a:pPr marL="257175" indent="-257175">
              <a:buFont typeface="+mj-lt"/>
              <a:buAutoNum type="arabicPeriod" startAt="21"/>
            </a:pPr>
            <a:r>
              <a:rPr lang="en-US" sz="1050" i="1" dirty="0" err="1"/>
              <a:t>Talelli</a:t>
            </a:r>
            <a:r>
              <a:rPr lang="en-US" sz="1050" i="1" dirty="0"/>
              <a:t>, Marina et al. 2015. “Core-</a:t>
            </a:r>
            <a:r>
              <a:rPr lang="en-US" sz="1050" i="1" dirty="0" err="1"/>
              <a:t>Crosslinked</a:t>
            </a:r>
            <a:r>
              <a:rPr lang="en-US" sz="1050" i="1" dirty="0"/>
              <a:t> Polymeric Micelles : Principles , Preparation , Biomedical Applications and Clinical Translation.” Nano Today. http://dx.doi.org/10.1016/j.nantod.2015.01.005.</a:t>
            </a:r>
          </a:p>
          <a:p>
            <a:pPr marL="257175" indent="-257175">
              <a:buFont typeface="+mj-lt"/>
              <a:buAutoNum type="arabicPeriod" startAt="21"/>
            </a:pPr>
            <a:r>
              <a:rPr lang="en-US" sz="1050" i="1" dirty="0" err="1"/>
              <a:t>Talelli</a:t>
            </a:r>
            <a:r>
              <a:rPr lang="en-US" sz="1050" i="1" dirty="0"/>
              <a:t>, Marina, </a:t>
            </a:r>
            <a:r>
              <a:rPr lang="en-US" sz="1050" i="1" dirty="0" err="1"/>
              <a:t>Cristianne</a:t>
            </a:r>
            <a:r>
              <a:rPr lang="en-US" sz="1050" i="1" dirty="0"/>
              <a:t> J F </a:t>
            </a:r>
            <a:r>
              <a:rPr lang="en-US" sz="1050" i="1" dirty="0" err="1"/>
              <a:t>Rijcken</a:t>
            </a:r>
            <a:r>
              <a:rPr lang="en-US" sz="1050" i="1" dirty="0"/>
              <a:t>, </a:t>
            </a:r>
            <a:r>
              <a:rPr lang="en-US" sz="1050" i="1" dirty="0" err="1"/>
              <a:t>Wim</a:t>
            </a:r>
            <a:r>
              <a:rPr lang="en-US" sz="1050" i="1" dirty="0"/>
              <a:t> E </a:t>
            </a:r>
            <a:r>
              <a:rPr lang="en-US" sz="1050" i="1" dirty="0" err="1"/>
              <a:t>Hennink</a:t>
            </a:r>
            <a:r>
              <a:rPr lang="en-US" sz="1050" i="1" dirty="0"/>
              <a:t>, and </a:t>
            </a:r>
            <a:r>
              <a:rPr lang="en-US" sz="1050" i="1" dirty="0" err="1"/>
              <a:t>Twan</a:t>
            </a:r>
            <a:r>
              <a:rPr lang="en-US" sz="1050" i="1" dirty="0"/>
              <a:t> </a:t>
            </a:r>
            <a:r>
              <a:rPr lang="en-US" sz="1050" i="1" dirty="0" err="1"/>
              <a:t>Lammers</a:t>
            </a:r>
            <a:r>
              <a:rPr lang="en-US" sz="1050" i="1" dirty="0"/>
              <a:t>. 2012. “Polymeric Micelles for Cancer Therapy : 3 C ’ s to Enhance Efficacy.” Current Opinion in Solid State &amp; Materials Science 16(6): 302–9. http://dx.doi.org/10.1016/j.cossms.2012.10.003.</a:t>
            </a:r>
          </a:p>
          <a:p>
            <a:pPr marL="257175" indent="-257175">
              <a:buFont typeface="+mj-lt"/>
              <a:buAutoNum type="arabicPeriod" startAt="21"/>
            </a:pPr>
            <a:r>
              <a:rPr lang="en-US" sz="1050" i="1" dirty="0"/>
              <a:t>Wang, Chao, </a:t>
            </a:r>
            <a:r>
              <a:rPr lang="en-US" sz="1050" i="1" dirty="0" err="1"/>
              <a:t>Zhiqiang</a:t>
            </a:r>
            <a:r>
              <a:rPr lang="en-US" sz="1050" i="1" dirty="0"/>
              <a:t> Wang, and X I Zhang. 2012. “Amphiphilic Building Blocks for Self-Assembly : From Amphiphiles to Supra-Amphiphiles.” 45(4).</a:t>
            </a:r>
          </a:p>
          <a:p>
            <a:pPr marL="257175" indent="-257175">
              <a:buFont typeface="+mj-lt"/>
              <a:buAutoNum type="arabicPeriod" startAt="21"/>
            </a:pPr>
            <a:r>
              <a:rPr lang="en-US" sz="1050" i="1" dirty="0"/>
              <a:t>Wyman, Ian W, and </a:t>
            </a:r>
            <a:r>
              <a:rPr lang="en-US" sz="1050" i="1" dirty="0" err="1"/>
              <a:t>Guojun</a:t>
            </a:r>
            <a:r>
              <a:rPr lang="en-US" sz="1050" i="1" dirty="0"/>
              <a:t> Liu. 2013. “Micellar Structures of Linear </a:t>
            </a:r>
            <a:r>
              <a:rPr lang="en-US" sz="1050" i="1" dirty="0" err="1"/>
              <a:t>Triblock</a:t>
            </a:r>
            <a:r>
              <a:rPr lang="en-US" sz="1050" i="1" dirty="0"/>
              <a:t> </a:t>
            </a:r>
            <a:r>
              <a:rPr lang="en-US" sz="1050" i="1" dirty="0" err="1"/>
              <a:t>Terpolymers</a:t>
            </a:r>
            <a:r>
              <a:rPr lang="en-US" sz="1050" i="1" dirty="0"/>
              <a:t> : Three Blocks but Many Possibilities.” Polymer 54(8): 1950–78. http://dx.doi.org/10.1016/j.polymer.2012.12.079.</a:t>
            </a:r>
          </a:p>
          <a:p>
            <a:pPr marL="257175" indent="-257175">
              <a:buFont typeface="+mj-lt"/>
              <a:buAutoNum type="arabicPeriod" startAt="21"/>
            </a:pPr>
            <a:r>
              <a:rPr lang="en-US" sz="1050" i="1" dirty="0"/>
              <a:t>Yang, </a:t>
            </a:r>
            <a:r>
              <a:rPr lang="en-US" sz="1050" i="1" dirty="0" err="1"/>
              <a:t>Haotong</a:t>
            </a:r>
            <a:r>
              <a:rPr lang="en-US" sz="1050" i="1" dirty="0"/>
              <a:t> et al. 2020. “Stimuli-Responsive Polymeric Micelles for the Delivery of Paclitaxel.” Journal of Drug Delivery Science and Technology 56(December 2019): 101523. https://doi.org/10.1016/j.jddst.2020.101523.</a:t>
            </a:r>
          </a:p>
          <a:p>
            <a:pPr marL="257175" indent="-257175">
              <a:buFont typeface="+mj-lt"/>
              <a:buAutoNum type="arabicPeriod" startAt="21"/>
            </a:pPr>
            <a:r>
              <a:rPr lang="en-US" sz="1050" i="1" dirty="0"/>
              <a:t>Zhao, </a:t>
            </a:r>
            <a:r>
              <a:rPr lang="en-US" sz="1050" i="1" dirty="0" err="1"/>
              <a:t>Tiancong</a:t>
            </a:r>
            <a:r>
              <a:rPr lang="en-US" sz="1050" i="1" dirty="0"/>
              <a:t>, Ahmed </a:t>
            </a:r>
            <a:r>
              <a:rPr lang="en-US" sz="1050" i="1" dirty="0" err="1"/>
              <a:t>Elzatahry</a:t>
            </a:r>
            <a:r>
              <a:rPr lang="en-US" sz="1050" i="1" dirty="0"/>
              <a:t>, </a:t>
            </a:r>
            <a:r>
              <a:rPr lang="en-US" sz="1050" i="1" dirty="0" err="1"/>
              <a:t>Xiaomin</a:t>
            </a:r>
            <a:r>
              <a:rPr lang="en-US" sz="1050" i="1" dirty="0"/>
              <a:t> Li, and </a:t>
            </a:r>
            <a:r>
              <a:rPr lang="en-US" sz="1050" i="1" dirty="0" err="1"/>
              <a:t>Dongyuan</a:t>
            </a:r>
            <a:r>
              <a:rPr lang="en-US" sz="1050" i="1" dirty="0"/>
              <a:t> Zhao. 2020. “Single-Micelle-Directed Synthesis of </a:t>
            </a:r>
            <a:r>
              <a:rPr lang="en-US" sz="1050" i="1" dirty="0" err="1"/>
              <a:t>Mesoporous</a:t>
            </a:r>
            <a:r>
              <a:rPr lang="en-US" sz="1050" i="1" dirty="0"/>
              <a:t> Materials.” Nature Reviews Materials. http://dx.doi.org/10.1038/s41578-019-0144-x.</a:t>
            </a:r>
          </a:p>
          <a:p>
            <a:pPr marL="257175" indent="-257175">
              <a:buFont typeface="+mj-lt"/>
              <a:buAutoNum type="arabicPeriod" startAt="21"/>
            </a:pPr>
            <a:endParaRPr lang="en-US" sz="1050" i="1" dirty="0"/>
          </a:p>
          <a:p>
            <a:pPr marL="257175" indent="-257175">
              <a:buFont typeface="+mj-lt"/>
              <a:buAutoNum type="arabicPeriod" startAt="21"/>
            </a:pPr>
            <a:endParaRPr lang="en-US" sz="1050" i="1" dirty="0"/>
          </a:p>
          <a:p>
            <a:pPr marL="257175" indent="-257175">
              <a:buFont typeface="+mj-lt"/>
              <a:buAutoNum type="arabicPeriod" startAt="21"/>
            </a:pPr>
            <a:endParaRPr lang="en-US" sz="1050" i="1" dirty="0"/>
          </a:p>
          <a:p>
            <a:pPr marL="257175" indent="-257175">
              <a:buFont typeface="+mj-lt"/>
              <a:buAutoNum type="arabicPeriod" startAt="21"/>
            </a:pPr>
            <a:endParaRPr lang="en-US" sz="1350" i="1" dirty="0"/>
          </a:p>
          <a:p>
            <a:endParaRPr lang="en-US" sz="1350" i="1" dirty="0"/>
          </a:p>
          <a:p>
            <a:endParaRPr lang="en-US" sz="1350" i="1" dirty="0"/>
          </a:p>
        </p:txBody>
      </p:sp>
    </p:spTree>
    <p:extLst>
      <p:ext uri="{BB962C8B-B14F-4D97-AF65-F5344CB8AC3E}">
        <p14:creationId xmlns:p14="http://schemas.microsoft.com/office/powerpoint/2010/main" val="105383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latin typeface="Curlz MT" panose="04040404050702020202" pitchFamily="82" charset="0"/>
              </a:rPr>
              <a:t>Thank you!</a:t>
            </a:r>
            <a:endParaRPr lang="en-US" sz="7200" b="1" dirty="0">
              <a:latin typeface="Curlz MT" panose="04040404050702020202" pitchFamily="8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73" y="1690689"/>
            <a:ext cx="5463454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4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4380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  <a:cs typeface="Segoe UI Semilight" panose="020B0402040204020203" pitchFamily="34" charset="0"/>
              </a:rPr>
              <a:t>Micellization</a:t>
            </a:r>
            <a:endParaRPr lang="en-US" sz="3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anose="02040502050506030303" pitchFamily="18" charset="0"/>
              <a:cs typeface="Segoe UI Semilight" panose="020B0402040204020203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3" y="1982339"/>
            <a:ext cx="5104313" cy="43878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84156"/>
            <a:ext cx="2057400" cy="273844"/>
          </a:xfrm>
        </p:spPr>
        <p:txBody>
          <a:bodyPr/>
          <a:lstStyle/>
          <a:p>
            <a:fld id="{D6E8D59E-2A48-4BD5-88FD-9660141A651B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636" y="2200357"/>
            <a:ext cx="1899138" cy="12344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66509" y="1774984"/>
            <a:ext cx="3840181" cy="20851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14313" indent="-214313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35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CMC is the </a:t>
            </a:r>
            <a:r>
              <a:rPr lang="en-US" sz="135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concentration of a surfactant </a:t>
            </a:r>
            <a:r>
              <a:rPr lang="en-US" sz="135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in a bulk phase, above which micelles, start to form</a:t>
            </a:r>
          </a:p>
          <a:p>
            <a:pPr marL="214313" indent="-214313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35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CMC is a measure of the </a:t>
            </a:r>
            <a:r>
              <a:rPr lang="en-US" sz="135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efficiency</a:t>
            </a:r>
            <a:r>
              <a:rPr lang="en-US" sz="135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of a surfactant</a:t>
            </a:r>
          </a:p>
          <a:p>
            <a:pPr marL="214313" indent="-214313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35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Decrease</a:t>
            </a:r>
            <a:r>
              <a:rPr lang="en-US" sz="135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: alkyl chain length, salt concentration, temperature decrease</a:t>
            </a:r>
          </a:p>
          <a:p>
            <a:pPr marL="214313" indent="-214313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35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Increase</a:t>
            </a:r>
            <a:r>
              <a:rPr lang="en-US" sz="135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: branching of chain, ionized </a:t>
            </a:r>
            <a:r>
              <a:rPr lang="en-US" sz="135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groups</a:t>
            </a:r>
            <a:endParaRPr lang="en-US" sz="135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99" y="4183856"/>
            <a:ext cx="2180201" cy="1920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0878" y="1251827"/>
            <a:ext cx="3794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>
                <a:solidFill>
                  <a:srgbClr val="00B0F0"/>
                </a:solidFill>
                <a:latin typeface="High Tower Text" panose="02040502050506030303" pitchFamily="18" charset="0"/>
              </a:rPr>
              <a:t>Critical Micelle Concentration</a:t>
            </a:r>
            <a:endParaRPr lang="en-US" sz="2400" b="1" i="1" u="sng" dirty="0">
              <a:solidFill>
                <a:srgbClr val="00B0F0"/>
              </a:solidFill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0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1922"/>
            <a:ext cx="9144000" cy="754380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  <a:cs typeface="Segoe UI Semilight" panose="020B0402040204020203" pitchFamily="34" charset="0"/>
              </a:rPr>
              <a:t>Micellization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anose="02040502050506030303" pitchFamily="18" charset="0"/>
              <a:cs typeface="Segoe UI Semilight" panose="020B0402040204020203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" y="1662650"/>
            <a:ext cx="4513310" cy="342564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65818" y="6584156"/>
            <a:ext cx="2057400" cy="273844"/>
          </a:xfrm>
        </p:spPr>
        <p:txBody>
          <a:bodyPr/>
          <a:lstStyle/>
          <a:p>
            <a:fld id="{D6E8D59E-2A48-4BD5-88FD-9660141A651B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23" y="1662650"/>
            <a:ext cx="4389573" cy="3120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2198" y="1105065"/>
            <a:ext cx="2613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>
                <a:solidFill>
                  <a:srgbClr val="00B0F0"/>
                </a:solidFill>
                <a:latin typeface="High Tower Text" panose="02040502050506030303" pitchFamily="18" charset="0"/>
                <a:cs typeface="Segoe UI Light" panose="020B0502040204020203" pitchFamily="34" charset="0"/>
              </a:rPr>
              <a:t>Krafft Temperature:</a:t>
            </a:r>
            <a:endParaRPr lang="en-US" sz="2400" b="1" i="1" u="sng" dirty="0">
              <a:solidFill>
                <a:srgbClr val="00B0F0"/>
              </a:solidFill>
              <a:latin typeface="High Tower Text" panose="02040502050506030303" pitchFamily="18" charset="0"/>
              <a:cs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6462" y="1105065"/>
            <a:ext cx="3935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>
                <a:solidFill>
                  <a:srgbClr val="00B0F0"/>
                </a:solidFill>
                <a:latin typeface="High Tower Text" panose="02040502050506030303" pitchFamily="18" charset="0"/>
                <a:cs typeface="Segoe UI Light" panose="020B0502040204020203" pitchFamily="34" charset="0"/>
              </a:rPr>
              <a:t>Hydrophilic-Lipophilic Balance:</a:t>
            </a:r>
            <a:endParaRPr lang="en-US" sz="2400" b="1" i="1" u="sng" dirty="0">
              <a:solidFill>
                <a:srgbClr val="00B0F0"/>
              </a:solidFill>
              <a:latin typeface="High Tower Text" panose="02040502050506030303" pitchFamily="18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556" y="5065338"/>
            <a:ext cx="43874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temperature at which the </a:t>
            </a:r>
            <a:r>
              <a:rPr lang="en-US" sz="14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solubility of ionic surfactants</a:t>
            </a:r>
            <a:r>
              <a:rPr lang="en-US" sz="1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in water increases </a:t>
            </a:r>
            <a:r>
              <a:rPr lang="en-US" sz="14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drastically</a:t>
            </a:r>
          </a:p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400" b="1" i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Increase</a:t>
            </a:r>
            <a:r>
              <a:rPr lang="en-US" sz="1400" i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alkyl chain length, salt concentration</a:t>
            </a:r>
          </a:p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400" b="1" i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Decrease</a:t>
            </a:r>
            <a:r>
              <a:rPr lang="en-US" sz="1400" i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tampering with hydrophobic part (branching of chain, unsaturated alkyl chain, alternate alkyl with siloxane chain</a:t>
            </a:r>
            <a:r>
              <a:rPr lang="en-US" sz="1400" i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918578" y="5088298"/>
            <a:ext cx="41305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4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Balance </a:t>
            </a:r>
            <a:r>
              <a:rPr lang="en-US" sz="1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of the </a:t>
            </a:r>
            <a:r>
              <a:rPr lang="en-US" sz="14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size</a:t>
            </a:r>
            <a:r>
              <a:rPr lang="en-US" sz="1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and </a:t>
            </a:r>
            <a:r>
              <a:rPr lang="en-US" sz="14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strength</a:t>
            </a:r>
            <a:r>
              <a:rPr lang="en-US" sz="1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of the hydrophilic and lipophilic moieties of a surfactant </a:t>
            </a:r>
            <a:r>
              <a:rPr lang="en-US" sz="14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molecule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4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Does </a:t>
            </a:r>
            <a:r>
              <a:rPr lang="en-US" sz="1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not take into account </a:t>
            </a:r>
            <a:r>
              <a:rPr lang="en-US" sz="1400" b="1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polar </a:t>
            </a:r>
            <a:r>
              <a:rPr lang="en-US" sz="14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head hydration </a:t>
            </a:r>
            <a:r>
              <a:rPr lang="en-US" sz="1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and </a:t>
            </a:r>
            <a:r>
              <a:rPr lang="en-US" sz="14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hydrocarbon chain </a:t>
            </a:r>
            <a:r>
              <a:rPr lang="en-US" sz="1400" b="1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unsaturation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US" sz="1400" b="1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92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1611"/>
            <a:ext cx="9144000" cy="754380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  <a:cs typeface="Segoe UI Semilight" panose="020B0402040204020203" pitchFamily="34" charset="0"/>
              </a:rPr>
              <a:t>Shapes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anose="02040502050506030303" pitchFamily="18" charset="0"/>
              <a:cs typeface="Segoe UI Semilight" panose="020B04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84156"/>
            <a:ext cx="2057400" cy="273844"/>
          </a:xfrm>
        </p:spPr>
        <p:txBody>
          <a:bodyPr/>
          <a:lstStyle/>
          <a:p>
            <a:fld id="{D6E8D59E-2A48-4BD5-88FD-9660141A651B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6" y="1554956"/>
            <a:ext cx="8400584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4640" y="1037408"/>
            <a:ext cx="3414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>
                <a:solidFill>
                  <a:srgbClr val="00B0F0"/>
                </a:solidFill>
                <a:latin typeface="High Tower Text" panose="02040502050506030303" pitchFamily="18" charset="0"/>
              </a:rPr>
              <a:t>Critical Packing Parameter</a:t>
            </a:r>
            <a:endParaRPr lang="en-US" sz="2400" b="1" i="1" u="sng" dirty="0">
              <a:solidFill>
                <a:srgbClr val="00B0F0"/>
              </a:solidFill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16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91" y="914400"/>
            <a:ext cx="7963617" cy="594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4380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  <a:cs typeface="Segoe UI Semilight" panose="020B0402040204020203" pitchFamily="34" charset="0"/>
              </a:rPr>
              <a:t>Polymeric Amphiphiles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84156"/>
            <a:ext cx="2057400" cy="273844"/>
          </a:xfrm>
        </p:spPr>
        <p:txBody>
          <a:bodyPr/>
          <a:lstStyle/>
          <a:p>
            <a:fld id="{D6E8D59E-2A48-4BD5-88FD-9660141A651B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7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4380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  <a:cs typeface="Segoe UI Semilight" panose="020B0402040204020203" pitchFamily="34" charset="0"/>
              </a:rPr>
              <a:t>Drug Delivery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84156"/>
            <a:ext cx="2057400" cy="273844"/>
          </a:xfrm>
        </p:spPr>
        <p:txBody>
          <a:bodyPr/>
          <a:lstStyle/>
          <a:p>
            <a:fld id="{D6E8D59E-2A48-4BD5-88FD-9660141A651B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5" y="1497568"/>
            <a:ext cx="889440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4380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  <a:cs typeface="Segoe UI Semilight" panose="020B0402040204020203" pitchFamily="34" charset="0"/>
              </a:rPr>
              <a:t>Drug Delivery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84156"/>
            <a:ext cx="2057400" cy="273844"/>
          </a:xfrm>
        </p:spPr>
        <p:txBody>
          <a:bodyPr/>
          <a:lstStyle/>
          <a:p>
            <a:fld id="{D6E8D59E-2A48-4BD5-88FD-9660141A651B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24516" y="1786218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6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Solubilization of hydrophobic drugs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6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Protection from inactivation in the biological milieu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6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Increased bioavailability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6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Small size allows them to circulate in the blood for extended periods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6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High </a:t>
            </a:r>
            <a:r>
              <a:rPr lang="en-US" sz="16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structural stability </a:t>
            </a:r>
            <a:r>
              <a:rPr lang="en-US" sz="16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allows retaining </a:t>
            </a:r>
            <a:r>
              <a:rPr lang="en-US" sz="16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encapsulated drugs </a:t>
            </a:r>
            <a:endParaRPr lang="en-US" sz="1600" i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6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Stable </a:t>
            </a:r>
            <a:r>
              <a:rPr lang="en-US" sz="16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upon dilution in the </a:t>
            </a:r>
            <a:r>
              <a:rPr lang="en-US" sz="16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body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6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Reduced </a:t>
            </a:r>
            <a:r>
              <a:rPr lang="en-US" sz="16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side effects </a:t>
            </a:r>
            <a:endParaRPr lang="en-US" sz="1600" i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6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Easy </a:t>
            </a:r>
            <a:r>
              <a:rPr lang="en-US" sz="16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and </a:t>
            </a:r>
            <a:r>
              <a:rPr lang="en-US" sz="16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reproducible scale-up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6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Surface modified </a:t>
            </a:r>
            <a:r>
              <a:rPr lang="en-US" sz="16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with </a:t>
            </a:r>
            <a:r>
              <a:rPr lang="en-US" sz="16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ligands for targeted </a:t>
            </a:r>
            <a:r>
              <a:rPr lang="en-US" sz="16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micelles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5" y="1736354"/>
            <a:ext cx="3912697" cy="5029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7166" y="1050929"/>
            <a:ext cx="2818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>
                <a:solidFill>
                  <a:srgbClr val="00B0F0"/>
                </a:solidFill>
                <a:latin typeface="High Tower Text" panose="02040502050506030303" pitchFamily="18" charset="0"/>
              </a:rPr>
              <a:t>Micellization Methods</a:t>
            </a:r>
            <a:endParaRPr lang="en-US" sz="2400" b="1" i="1" u="sng" dirty="0">
              <a:solidFill>
                <a:srgbClr val="00B0F0"/>
              </a:solidFill>
              <a:latin typeface="High Tower Text" panose="0204050205050603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1678" y="1050930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>
                <a:solidFill>
                  <a:srgbClr val="00B0F0"/>
                </a:solidFill>
                <a:latin typeface="High Tower Text" panose="02040502050506030303" pitchFamily="18" charset="0"/>
              </a:rPr>
              <a:t>Advantages</a:t>
            </a:r>
            <a:endParaRPr lang="en-US" sz="2400" b="1" i="1" u="sng" dirty="0">
              <a:solidFill>
                <a:srgbClr val="00B0F0"/>
              </a:solidFill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73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0221"/>
            <a:ext cx="6195820" cy="4574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4380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  <a:cs typeface="Segoe UI Semilight" panose="020B0402040204020203" pitchFamily="34" charset="0"/>
              </a:rPr>
              <a:t>Drug Delivery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84156"/>
            <a:ext cx="2057400" cy="273844"/>
          </a:xfrm>
        </p:spPr>
        <p:txBody>
          <a:bodyPr/>
          <a:lstStyle/>
          <a:p>
            <a:fld id="{D6E8D59E-2A48-4BD5-88FD-9660141A651B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1385" y="1079741"/>
            <a:ext cx="262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>
                <a:solidFill>
                  <a:srgbClr val="00B0F0"/>
                </a:solidFill>
                <a:latin typeface="High Tower Text" panose="02040502050506030303" pitchFamily="18" charset="0"/>
              </a:rPr>
              <a:t>In-vivo Stabilization</a:t>
            </a:r>
            <a:endParaRPr lang="en-US" sz="2400" b="1" i="1" u="sng" dirty="0">
              <a:solidFill>
                <a:srgbClr val="00B0F0"/>
              </a:solidFill>
              <a:latin typeface="High Tower Text" panose="020405020505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5820" y="5770903"/>
            <a:ext cx="27899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Circulation kinetics and </a:t>
            </a:r>
            <a:r>
              <a:rPr lang="en-US" sz="10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tumor </a:t>
            </a:r>
            <a:r>
              <a:rPr lang="en-US" sz="10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accumulation </a:t>
            </a:r>
            <a:r>
              <a:rPr lang="en-US" sz="10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of </a:t>
            </a:r>
            <a:r>
              <a:rPr lang="en-US" sz="10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non-core-</a:t>
            </a:r>
            <a:r>
              <a:rPr lang="en-US" sz="1000" i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crosslinked</a:t>
            </a:r>
            <a:r>
              <a:rPr lang="en-US" sz="10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(NCL) </a:t>
            </a:r>
            <a:r>
              <a:rPr lang="en-US" sz="10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and core-</a:t>
            </a:r>
            <a:r>
              <a:rPr lang="en-US" sz="1000" i="1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crosslinked</a:t>
            </a:r>
            <a:r>
              <a:rPr lang="en-US" sz="10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0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(CCL) polymeric micelles in </a:t>
            </a:r>
            <a:r>
              <a:rPr lang="en-US" sz="10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tumor </a:t>
            </a:r>
            <a:r>
              <a:rPr lang="en-US" sz="10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bearing mice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990" y="3942103"/>
            <a:ext cx="2456482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70" y="2227658"/>
            <a:ext cx="250127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8694</TotalTime>
  <Words>646</Words>
  <Application>Microsoft Office PowerPoint</Application>
  <PresentationFormat>On-screen Show (4:3)</PresentationFormat>
  <Paragraphs>128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Curlz MT</vt:lpstr>
      <vt:lpstr>High Tower Text</vt:lpstr>
      <vt:lpstr>Segoe UI Black</vt:lpstr>
      <vt:lpstr>Segoe UI Light</vt:lpstr>
      <vt:lpstr>Segoe UI Semilight</vt:lpstr>
      <vt:lpstr>Segoe UI Symbol</vt:lpstr>
      <vt:lpstr>Wingdings</vt:lpstr>
      <vt:lpstr>Office Theme</vt:lpstr>
      <vt:lpstr>Micelles</vt:lpstr>
      <vt:lpstr>Surfactants</vt:lpstr>
      <vt:lpstr>Micellization</vt:lpstr>
      <vt:lpstr>Micellization</vt:lpstr>
      <vt:lpstr>Shapes</vt:lpstr>
      <vt:lpstr>Polymeric Amphiphiles</vt:lpstr>
      <vt:lpstr>Drug Delivery</vt:lpstr>
      <vt:lpstr>Drug Delivery</vt:lpstr>
      <vt:lpstr>Drug Delivery</vt:lpstr>
      <vt:lpstr>Drug Delivery</vt:lpstr>
      <vt:lpstr>Drug Delivery</vt:lpstr>
      <vt:lpstr>Drug Delivery</vt:lpstr>
      <vt:lpstr>Dual Responsive Micelles</vt:lpstr>
      <vt:lpstr>Targeted Responsive Micelles</vt:lpstr>
      <vt:lpstr>Theranostics</vt:lpstr>
      <vt:lpstr>Soft Templating</vt:lpstr>
      <vt:lpstr>Assymetric Mesoporous Synthesis</vt:lpstr>
      <vt:lpstr>Micellar Catalysis</vt:lpstr>
      <vt:lpstr>References</vt:lpstr>
      <vt:lpstr>References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Μικκύλια</dc:title>
  <dc:creator>Stella</dc:creator>
  <cp:lastModifiedBy>Stella</cp:lastModifiedBy>
  <cp:revision>372</cp:revision>
  <dcterms:created xsi:type="dcterms:W3CDTF">2020-04-20T08:30:40Z</dcterms:created>
  <dcterms:modified xsi:type="dcterms:W3CDTF">2020-05-11T10:20:02Z</dcterms:modified>
</cp:coreProperties>
</file>